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84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122751785254942E-2"/>
          <c:y val="2.2555571454762533E-2"/>
          <c:w val="0.96787729263752065"/>
          <c:h val="0.92957103124880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FC8-AB44-ACA3-14128CC0805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FC8-AB44-ACA3-14128CC0805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FC8-AB44-ACA3-14128CC0805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FC8-AB44-ACA3-14128CC0805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FC8-AB44-ACA3-14128CC0805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FC8-AB44-ACA3-14128CC0805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FC8-AB44-ACA3-14128CC0805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FC8-AB44-ACA3-14128CC08053}"/>
              </c:ext>
            </c:extLst>
          </c:dPt>
          <c:dLbls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C8-AB44-ACA3-14128CC08053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C8-AB44-ACA3-14128CC08053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C8-AB44-ACA3-14128CC08053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C8-AB44-ACA3-14128CC08053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C8-AB44-ACA3-14128CC08053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C8-AB44-ACA3-14128CC08053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C8-AB44-ACA3-14128CC08053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C8-AB44-ACA3-14128CC0805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E1002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  Собственные средства</c:v>
                </c:pt>
                <c:pt idx="1">
                  <c:v>Привлененные средства</c:v>
                </c:pt>
                <c:pt idx="2">
                  <c:v>в том числе бюджетные средства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34.799999999999997</c:v>
                </c:pt>
                <c:pt idx="1">
                  <c:v>65.2</c:v>
                </c:pt>
                <c:pt idx="2">
                  <c:v>46.8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5C-AA4A-BE42-A7091C07C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61"/>
        <c:axId val="3808768"/>
        <c:axId val="132087808"/>
      </c:barChart>
      <c:catAx>
        <c:axId val="380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2087808"/>
        <c:crosses val="autoZero"/>
        <c:auto val="1"/>
        <c:lblAlgn val="ctr"/>
        <c:lblOffset val="100"/>
        <c:noMultiLvlLbl val="0"/>
      </c:catAx>
      <c:valAx>
        <c:axId val="132087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80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941" y="145150"/>
            <a:ext cx="852805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60"/>
              </a:lnSpc>
            </a:pPr>
            <a:r>
              <a:rPr sz="1500" b="1" spc="-80" dirty="0">
                <a:solidFill>
                  <a:srgbClr val="334285"/>
                </a:solidFill>
                <a:latin typeface="Arial"/>
                <a:cs typeface="Arial"/>
              </a:rPr>
              <a:t>Р</a:t>
            </a:r>
            <a:r>
              <a:rPr sz="1500" b="1" spc="-55" dirty="0">
                <a:solidFill>
                  <a:srgbClr val="334285"/>
                </a:solidFill>
                <a:latin typeface="Arial"/>
                <a:cs typeface="Arial"/>
              </a:rPr>
              <a:t>ОС</a:t>
            </a:r>
            <a:r>
              <a:rPr sz="1500" b="1" spc="-90" dirty="0">
                <a:solidFill>
                  <a:srgbClr val="334285"/>
                </a:solidFill>
                <a:latin typeface="Arial"/>
                <a:cs typeface="Arial"/>
              </a:rPr>
              <a:t>С</a:t>
            </a:r>
            <a:r>
              <a:rPr sz="1500" b="1" spc="-165" dirty="0">
                <a:solidFill>
                  <a:srgbClr val="334285"/>
                </a:solidFill>
                <a:latin typeface="Arial"/>
                <a:cs typeface="Arial"/>
              </a:rPr>
              <a:t>Т</a:t>
            </a:r>
            <a:r>
              <a:rPr sz="1500" b="1" spc="-114" dirty="0">
                <a:solidFill>
                  <a:srgbClr val="334285"/>
                </a:solidFill>
                <a:latin typeface="Arial"/>
                <a:cs typeface="Arial"/>
              </a:rPr>
              <a:t>А</a:t>
            </a:r>
            <a:r>
              <a:rPr sz="1500" b="1" dirty="0">
                <a:solidFill>
                  <a:srgbClr val="334285"/>
                </a:solidFill>
                <a:latin typeface="Arial"/>
                <a:cs typeface="Arial"/>
              </a:rPr>
              <a:t>Т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3062" y="11"/>
            <a:ext cx="11480165" cy="90170"/>
          </a:xfrm>
          <a:custGeom>
            <a:avLst/>
            <a:gdLst/>
            <a:ahLst/>
            <a:cxnLst/>
            <a:rect l="l" t="t" r="r" b="b"/>
            <a:pathLst>
              <a:path w="11480165" h="90170">
                <a:moveTo>
                  <a:pt x="11480165" y="0"/>
                </a:moveTo>
                <a:lnTo>
                  <a:pt x="0" y="0"/>
                </a:lnTo>
                <a:lnTo>
                  <a:pt x="0" y="89904"/>
                </a:lnTo>
                <a:lnTo>
                  <a:pt x="11480165" y="89904"/>
                </a:lnTo>
                <a:lnTo>
                  <a:pt x="11480165" y="0"/>
                </a:lnTo>
                <a:close/>
              </a:path>
            </a:pathLst>
          </a:custGeom>
          <a:solidFill>
            <a:srgbClr val="334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49325"/>
            <a:ext cx="220345" cy="739140"/>
          </a:xfrm>
          <a:custGeom>
            <a:avLst/>
            <a:gdLst/>
            <a:ahLst/>
            <a:cxnLst/>
            <a:rect l="l" t="t" r="r" b="b"/>
            <a:pathLst>
              <a:path w="220345" h="739140">
                <a:moveTo>
                  <a:pt x="220332" y="0"/>
                </a:moveTo>
                <a:lnTo>
                  <a:pt x="0" y="0"/>
                </a:lnTo>
                <a:lnTo>
                  <a:pt x="0" y="739038"/>
                </a:lnTo>
                <a:lnTo>
                  <a:pt x="220332" y="739038"/>
                </a:lnTo>
                <a:lnTo>
                  <a:pt x="220332" y="0"/>
                </a:lnTo>
                <a:close/>
              </a:path>
            </a:pathLst>
          </a:custGeom>
          <a:solidFill>
            <a:srgbClr val="E000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22361"/>
            <a:ext cx="220979" cy="4577080"/>
          </a:xfrm>
          <a:custGeom>
            <a:avLst/>
            <a:gdLst/>
            <a:ahLst/>
            <a:cxnLst/>
            <a:rect l="l" t="t" r="r" b="b"/>
            <a:pathLst>
              <a:path w="220979" h="4577080">
                <a:moveTo>
                  <a:pt x="220662" y="0"/>
                </a:moveTo>
                <a:lnTo>
                  <a:pt x="0" y="0"/>
                </a:lnTo>
                <a:lnTo>
                  <a:pt x="0" y="4576826"/>
                </a:lnTo>
                <a:lnTo>
                  <a:pt x="220662" y="4576826"/>
                </a:lnTo>
                <a:lnTo>
                  <a:pt x="220662" y="0"/>
                </a:lnTo>
                <a:close/>
              </a:path>
            </a:pathLst>
          </a:custGeom>
          <a:solidFill>
            <a:srgbClr val="FFC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34785" y="1574038"/>
            <a:ext cx="5432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4285"/>
                </a:solidFill>
                <a:latin typeface="Arial"/>
                <a:cs typeface="Arial"/>
              </a:rPr>
              <a:t>Основные</a:t>
            </a:r>
            <a:r>
              <a:rPr sz="1800" b="1" spc="-25" dirty="0">
                <a:solidFill>
                  <a:srgbClr val="33428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34285"/>
                </a:solidFill>
                <a:latin typeface="Arial"/>
                <a:cs typeface="Arial"/>
              </a:rPr>
              <a:t>виды</a:t>
            </a:r>
            <a:r>
              <a:rPr sz="1800" b="1" spc="5" dirty="0">
                <a:solidFill>
                  <a:srgbClr val="33428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34285"/>
                </a:solidFill>
                <a:latin typeface="Arial"/>
                <a:cs typeface="Arial"/>
              </a:rPr>
              <a:t>экономической</a:t>
            </a:r>
            <a:r>
              <a:rPr sz="1800" b="1" spc="20" dirty="0">
                <a:solidFill>
                  <a:srgbClr val="33428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34285"/>
                </a:solidFill>
                <a:latin typeface="Arial"/>
                <a:cs typeface="Arial"/>
              </a:rPr>
              <a:t>деятельности*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705" y="617461"/>
            <a:ext cx="755482" cy="73512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28852" y="2026412"/>
            <a:ext cx="104266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200" b="1" dirty="0" smtClean="0">
                <a:solidFill>
                  <a:srgbClr val="C00000"/>
                </a:solidFill>
                <a:latin typeface="Arial"/>
                <a:cs typeface="Arial"/>
              </a:rPr>
              <a:t>57,9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90394" y="1519596"/>
            <a:ext cx="2699385" cy="97155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5"/>
              </a:spcBef>
            </a:pPr>
            <a:r>
              <a:rPr sz="1600" b="1" spc="-5" dirty="0">
                <a:solidFill>
                  <a:srgbClr val="404040"/>
                </a:solidFill>
                <a:latin typeface="Arial"/>
                <a:cs typeface="Arial"/>
              </a:rPr>
              <a:t>к</a:t>
            </a:r>
            <a:r>
              <a:rPr sz="1600" b="1" spc="4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404040"/>
                </a:solidFill>
                <a:latin typeface="Arial"/>
                <a:cs typeface="Arial"/>
              </a:rPr>
              <a:t>январю-сентябрю</a:t>
            </a:r>
            <a:r>
              <a:rPr sz="1600" b="1" spc="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404040"/>
                </a:solidFill>
                <a:latin typeface="Arial"/>
                <a:cs typeface="Arial"/>
              </a:rPr>
              <a:t>2020г.</a:t>
            </a:r>
            <a:endParaRPr sz="1600" dirty="0">
              <a:latin typeface="Arial"/>
              <a:cs typeface="Arial"/>
            </a:endParaRPr>
          </a:p>
          <a:p>
            <a:pPr marL="8255" algn="ctr">
              <a:lnSpc>
                <a:spcPct val="100000"/>
              </a:lnSpc>
              <a:spcBef>
                <a:spcPts val="1130"/>
              </a:spcBef>
            </a:pPr>
            <a:r>
              <a:rPr lang="ru-RU" sz="3200" b="1" spc="-5" dirty="0" smtClean="0">
                <a:solidFill>
                  <a:srgbClr val="404040"/>
                </a:solidFill>
                <a:latin typeface="Arial"/>
                <a:cs typeface="Arial"/>
              </a:rPr>
              <a:t>137,4</a:t>
            </a:r>
            <a:r>
              <a:rPr sz="2400" b="1" spc="-5" dirty="0" smtClean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9300" y="2755138"/>
            <a:ext cx="11988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200" b="1" dirty="0" smtClean="0">
                <a:solidFill>
                  <a:srgbClr val="C00000"/>
                </a:solidFill>
                <a:latin typeface="Arial"/>
                <a:cs typeface="Arial"/>
              </a:rPr>
              <a:t>39,9</a:t>
            </a:r>
            <a:r>
              <a:rPr sz="3200" b="1" dirty="0" smtClean="0">
                <a:solidFill>
                  <a:srgbClr val="C00000"/>
                </a:solidFill>
                <a:latin typeface="Arial"/>
                <a:cs typeface="Arial"/>
              </a:rPr>
              <a:t>*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89529" y="2706116"/>
            <a:ext cx="1311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 smtClean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lang="ru-RU" sz="3200" b="1" spc="-10" dirty="0" smtClean="0">
                <a:solidFill>
                  <a:srgbClr val="404040"/>
                </a:solidFill>
                <a:latin typeface="Arial"/>
                <a:cs typeface="Arial"/>
              </a:rPr>
              <a:t>37</a:t>
            </a:r>
            <a:r>
              <a:rPr sz="3200" b="1" dirty="0" smtClean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lang="ru-RU" sz="3200" b="1" dirty="0" smtClean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sz="2400" b="1" spc="-5" dirty="0" smtClean="0">
                <a:solidFill>
                  <a:srgbClr val="404040"/>
                </a:solidFill>
                <a:latin typeface="Arial"/>
                <a:cs typeface="Arial"/>
              </a:rPr>
              <a:t>%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9437" y="2578100"/>
            <a:ext cx="4451985" cy="0"/>
          </a:xfrm>
          <a:custGeom>
            <a:avLst/>
            <a:gdLst/>
            <a:ahLst/>
            <a:cxnLst/>
            <a:rect l="l" t="t" r="r" b="b"/>
            <a:pathLst>
              <a:path w="4451985">
                <a:moveTo>
                  <a:pt x="0" y="0"/>
                </a:moveTo>
                <a:lnTo>
                  <a:pt x="4451413" y="0"/>
                </a:lnTo>
              </a:path>
            </a:pathLst>
          </a:custGeom>
          <a:ln w="19050">
            <a:solidFill>
              <a:srgbClr val="7E7E7E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7489" y="6483197"/>
            <a:ext cx="2754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170" indent="-78105">
              <a:lnSpc>
                <a:spcPct val="100000"/>
              </a:lnSpc>
              <a:spcBef>
                <a:spcPts val="95"/>
              </a:spcBef>
              <a:buChar char="•"/>
              <a:tabLst>
                <a:tab pos="90805" algn="l"/>
              </a:tabLst>
            </a:pPr>
            <a:r>
              <a:rPr sz="1000" spc="-25" dirty="0">
                <a:solidFill>
                  <a:srgbClr val="7E7E7E"/>
                </a:solidFill>
                <a:latin typeface="Microsoft Sans Serif"/>
                <a:cs typeface="Microsoft Sans Serif"/>
              </a:rPr>
              <a:t>Без</a:t>
            </a:r>
            <a:r>
              <a:rPr sz="1000" spc="10" dirty="0">
                <a:solidFill>
                  <a:srgbClr val="7E7E7E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7E7E7E"/>
                </a:solidFill>
                <a:latin typeface="Microsoft Sans Serif"/>
                <a:cs typeface="Microsoft Sans Serif"/>
              </a:rPr>
              <a:t>субъектов</a:t>
            </a:r>
            <a:r>
              <a:rPr sz="1000" spc="50" dirty="0">
                <a:solidFill>
                  <a:srgbClr val="7E7E7E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7E7E7E"/>
                </a:solidFill>
                <a:latin typeface="Microsoft Sans Serif"/>
                <a:cs typeface="Microsoft Sans Serif"/>
              </a:rPr>
              <a:t>малого</a:t>
            </a:r>
            <a:r>
              <a:rPr sz="1000" spc="10" dirty="0">
                <a:solidFill>
                  <a:srgbClr val="7E7E7E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7E7E7E"/>
                </a:solidFill>
                <a:latin typeface="Microsoft Sans Serif"/>
                <a:cs typeface="Microsoft Sans Serif"/>
              </a:rPr>
              <a:t>предпринимательства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73911" y="3646423"/>
            <a:ext cx="33451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404040"/>
                </a:solidFill>
                <a:latin typeface="Arial"/>
                <a:cs typeface="Arial"/>
              </a:rPr>
              <a:t>Источники</a:t>
            </a:r>
            <a:r>
              <a:rPr sz="1800" b="1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финансирования*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96609" y="236093"/>
            <a:ext cx="5342890" cy="0"/>
          </a:xfrm>
          <a:custGeom>
            <a:avLst/>
            <a:gdLst/>
            <a:ahLst/>
            <a:cxnLst/>
            <a:rect l="l" t="t" r="r" b="b"/>
            <a:pathLst>
              <a:path w="5342890">
                <a:moveTo>
                  <a:pt x="0" y="0"/>
                </a:moveTo>
                <a:lnTo>
                  <a:pt x="5342305" y="0"/>
                </a:lnTo>
              </a:path>
            </a:pathLst>
          </a:custGeom>
          <a:ln w="25400">
            <a:solidFill>
              <a:srgbClr val="FFC3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31052" y="19227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3324" y="0"/>
                </a:moveTo>
                <a:lnTo>
                  <a:pt x="0" y="0"/>
                </a:lnTo>
                <a:lnTo>
                  <a:pt x="0" y="103129"/>
                </a:lnTo>
                <a:lnTo>
                  <a:pt x="103324" y="103129"/>
                </a:lnTo>
                <a:lnTo>
                  <a:pt x="103324" y="0"/>
                </a:lnTo>
                <a:close/>
              </a:path>
            </a:pathLst>
          </a:custGeom>
          <a:solidFill>
            <a:srgbClr val="334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352043" y="88900"/>
            <a:ext cx="5707380" cy="455295"/>
            <a:chOff x="352043" y="88900"/>
            <a:chExt cx="5707380" cy="455295"/>
          </a:xfrm>
        </p:grpSpPr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2043" y="137159"/>
              <a:ext cx="1065276" cy="40690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2636901" y="244220"/>
              <a:ext cx="3422650" cy="0"/>
            </a:xfrm>
            <a:custGeom>
              <a:avLst/>
              <a:gdLst/>
              <a:ahLst/>
              <a:cxnLst/>
              <a:rect l="l" t="t" r="r" b="b"/>
              <a:pathLst>
                <a:path w="3422650">
                  <a:moveTo>
                    <a:pt x="0" y="0"/>
                  </a:moveTo>
                  <a:lnTo>
                    <a:pt x="3422523" y="0"/>
                  </a:lnTo>
                </a:path>
              </a:pathLst>
            </a:custGeom>
            <a:ln w="25400">
              <a:solidFill>
                <a:srgbClr val="334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80999" y="101600"/>
              <a:ext cx="2256155" cy="279400"/>
            </a:xfrm>
            <a:custGeom>
              <a:avLst/>
              <a:gdLst/>
              <a:ahLst/>
              <a:cxnLst/>
              <a:rect l="l" t="t" r="r" b="b"/>
              <a:pathLst>
                <a:path w="2256155" h="279400">
                  <a:moveTo>
                    <a:pt x="2255901" y="0"/>
                  </a:moveTo>
                  <a:lnTo>
                    <a:pt x="0" y="0"/>
                  </a:lnTo>
                  <a:lnTo>
                    <a:pt x="0" y="279400"/>
                  </a:lnTo>
                  <a:lnTo>
                    <a:pt x="2255901" y="279400"/>
                  </a:lnTo>
                  <a:lnTo>
                    <a:pt x="22559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0999" y="101600"/>
              <a:ext cx="2256155" cy="279400"/>
            </a:xfrm>
            <a:custGeom>
              <a:avLst/>
              <a:gdLst/>
              <a:ahLst/>
              <a:cxnLst/>
              <a:rect l="l" t="t" r="r" b="b"/>
              <a:pathLst>
                <a:path w="2256155" h="279400">
                  <a:moveTo>
                    <a:pt x="0" y="279400"/>
                  </a:moveTo>
                  <a:lnTo>
                    <a:pt x="2255901" y="279400"/>
                  </a:lnTo>
                  <a:lnTo>
                    <a:pt x="2255901" y="0"/>
                  </a:lnTo>
                  <a:lnTo>
                    <a:pt x="0" y="0"/>
                  </a:lnTo>
                  <a:lnTo>
                    <a:pt x="0" y="27940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59740" y="94614"/>
            <a:ext cx="6649720" cy="1234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35" dirty="0" smtClean="0">
                <a:solidFill>
                  <a:srgbClr val="334285"/>
                </a:solidFill>
                <a:latin typeface="Calibri"/>
                <a:cs typeface="Calibri"/>
              </a:rPr>
              <a:t>ЧЕЧЕНСТАТ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Calibri"/>
              <a:cs typeface="Calibri"/>
            </a:endParaRPr>
          </a:p>
          <a:p>
            <a:pPr marL="769620">
              <a:lnSpc>
                <a:spcPct val="100000"/>
              </a:lnSpc>
            </a:pPr>
            <a:r>
              <a:rPr sz="2400" b="1" spc="-10" dirty="0">
                <a:solidFill>
                  <a:srgbClr val="283583"/>
                </a:solidFill>
                <a:latin typeface="Arial"/>
                <a:cs typeface="Arial"/>
              </a:rPr>
              <a:t>ИНВЕСТИЦИИ</a:t>
            </a:r>
            <a:r>
              <a:rPr sz="2400" b="1" spc="-5" dirty="0">
                <a:solidFill>
                  <a:srgbClr val="28358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83583"/>
                </a:solidFill>
                <a:latin typeface="Arial"/>
                <a:cs typeface="Arial"/>
              </a:rPr>
              <a:t>В</a:t>
            </a:r>
            <a:r>
              <a:rPr sz="2400" b="1" spc="-15" dirty="0">
                <a:solidFill>
                  <a:srgbClr val="283583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283583"/>
                </a:solidFill>
                <a:latin typeface="Arial"/>
                <a:cs typeface="Arial"/>
              </a:rPr>
              <a:t>ОСНОВНОЙ</a:t>
            </a:r>
            <a:r>
              <a:rPr sz="2400" b="1" spc="-10" dirty="0">
                <a:solidFill>
                  <a:srgbClr val="283583"/>
                </a:solidFill>
                <a:latin typeface="Arial"/>
                <a:cs typeface="Arial"/>
              </a:rPr>
              <a:t> </a:t>
            </a:r>
            <a:r>
              <a:rPr sz="2400" b="1" spc="-30" dirty="0">
                <a:solidFill>
                  <a:srgbClr val="283583"/>
                </a:solidFill>
                <a:latin typeface="Arial"/>
                <a:cs typeface="Arial"/>
              </a:rPr>
              <a:t>КАПИТАЛ</a:t>
            </a:r>
            <a:endParaRPr sz="2400" dirty="0">
              <a:latin typeface="Arial"/>
              <a:cs typeface="Arial"/>
            </a:endParaRPr>
          </a:p>
          <a:p>
            <a:pPr marL="769620">
              <a:lnSpc>
                <a:spcPct val="100000"/>
              </a:lnSpc>
              <a:spcBef>
                <a:spcPts val="900"/>
              </a:spcBef>
            </a:pPr>
            <a:r>
              <a:rPr sz="1600" b="1" spc="-5" dirty="0">
                <a:solidFill>
                  <a:srgbClr val="283583"/>
                </a:solidFill>
                <a:latin typeface="Arial"/>
                <a:cs typeface="Arial"/>
              </a:rPr>
              <a:t>В</a:t>
            </a:r>
            <a:r>
              <a:rPr sz="1600" b="1" spc="-35" dirty="0">
                <a:solidFill>
                  <a:srgbClr val="283583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83583"/>
                </a:solidFill>
                <a:latin typeface="Arial"/>
                <a:cs typeface="Arial"/>
              </a:rPr>
              <a:t>ЯНВАРЕ-СЕНТЯБРЕ</a:t>
            </a:r>
            <a:r>
              <a:rPr sz="1600" b="1" spc="20" dirty="0">
                <a:solidFill>
                  <a:srgbClr val="28358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83583"/>
                </a:solidFill>
                <a:latin typeface="Arial"/>
                <a:cs typeface="Arial"/>
              </a:rPr>
              <a:t>2021</a:t>
            </a:r>
            <a:r>
              <a:rPr sz="1600" b="1" spc="-20" dirty="0">
                <a:solidFill>
                  <a:srgbClr val="283583"/>
                </a:solidFill>
                <a:latin typeface="Arial"/>
                <a:cs typeface="Arial"/>
              </a:rPr>
              <a:t> ГОДА</a:t>
            </a:r>
            <a:endParaRPr sz="1600" dirty="0">
              <a:latin typeface="Arial"/>
              <a:cs typeface="Arial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179526"/>
              </p:ext>
            </p:extLst>
          </p:nvPr>
        </p:nvGraphicFramePr>
        <p:xfrm>
          <a:off x="5701001" y="1987718"/>
          <a:ext cx="5974868" cy="38693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5665"/>
                <a:gridCol w="1639203"/>
              </a:tblGrid>
              <a:tr h="587337">
                <a:tc>
                  <a:txBody>
                    <a:bodyPr/>
                    <a:lstStyle/>
                    <a:p>
                      <a:pPr marL="92075" marR="1464945" algn="l">
                        <a:lnSpc>
                          <a:spcPct val="100000"/>
                        </a:lnSpc>
                      </a:pPr>
                      <a:r>
                        <a:rPr lang="ru-RU" sz="1400" b="1" spc="-10" dirty="0" smtClean="0">
                          <a:solidFill>
                            <a:srgbClr val="404040"/>
                          </a:solidFill>
                          <a:latin typeface="Arial"/>
                          <a:ea typeface="+mn-ea"/>
                          <a:cs typeface="Arial"/>
                        </a:rPr>
                        <a:t>Образование</a:t>
                      </a:r>
                      <a:endParaRPr lang="ru-RU" sz="1400" b="1" spc="-10" dirty="0">
                        <a:solidFill>
                          <a:srgbClr val="40404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6350" marB="0" anchor="ctr"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       </a:t>
                      </a:r>
                      <a:r>
                        <a:rPr lang="ru-RU" sz="2000" b="1" spc="-5" dirty="0" smtClean="0">
                          <a:solidFill>
                            <a:srgbClr val="C00000"/>
                          </a:solidFill>
                          <a:latin typeface="Arial"/>
                          <a:ea typeface="+mn-ea"/>
                          <a:cs typeface="Arial"/>
                        </a:rPr>
                        <a:t>23,4%</a:t>
                      </a:r>
                      <a:endParaRPr lang="ru-RU" sz="2000" b="1" spc="-5" dirty="0">
                        <a:solidFill>
                          <a:srgbClr val="C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175" marB="0" anchor="ctr"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820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92075" marR="146494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Деятельность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по операциям </a:t>
                      </a:r>
                      <a:r>
                        <a:rPr sz="1400" b="1" spc="-37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400" b="1" spc="33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недвижимым</a:t>
                      </a:r>
                      <a:r>
                        <a:rPr sz="1400" b="1" spc="-5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имуществом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R="192405" algn="r">
                        <a:lnSpc>
                          <a:spcPct val="100000"/>
                        </a:lnSpc>
                      </a:pPr>
                      <a:r>
                        <a:rPr lang="ru-RU" sz="2000" b="1" spc="-5" dirty="0" smtClean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18,6</a:t>
                      </a:r>
                      <a:r>
                        <a:rPr sz="2000" b="1" spc="-70" dirty="0" smtClean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</a:tr>
              <a:tr h="820546">
                <a:tc>
                  <a:txBody>
                    <a:bodyPr/>
                    <a:lstStyle/>
                    <a:p>
                      <a:pPr marL="92075" marR="591820" algn="l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ru-RU" sz="1400" b="1" spc="-5" dirty="0" smtClean="0">
                          <a:solidFill>
                            <a:srgbClr val="404040"/>
                          </a:solidFill>
                          <a:latin typeface="Arial"/>
                          <a:ea typeface="+mn-ea"/>
                          <a:cs typeface="Arial"/>
                        </a:rPr>
                        <a:t>Деятельность в области культуры, спорта, организации досуга и развлечений</a:t>
                      </a:r>
                      <a:endParaRPr lang="ru-RU" sz="1400" b="1" spc="-5" dirty="0">
                        <a:solidFill>
                          <a:srgbClr val="40404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6350" marB="0" anchor="ctr"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92405" algn="r">
                        <a:lnSpc>
                          <a:spcPct val="100000"/>
                        </a:lnSpc>
                      </a:pPr>
                      <a:r>
                        <a:rPr lang="ru-RU" sz="2000" b="1" spc="-5" dirty="0" smtClean="0">
                          <a:solidFill>
                            <a:srgbClr val="C00000"/>
                          </a:solidFill>
                          <a:latin typeface="Arial"/>
                          <a:ea typeface="+mn-ea"/>
                          <a:cs typeface="Arial"/>
                        </a:rPr>
                        <a:t>11,8%</a:t>
                      </a:r>
                      <a:endParaRPr lang="ru-RU" sz="2000" b="1" spc="-5" dirty="0">
                        <a:solidFill>
                          <a:srgbClr val="C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175" marB="0" anchor="ctr"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820547">
                <a:tc>
                  <a:txBody>
                    <a:bodyPr/>
                    <a:lstStyle/>
                    <a:p>
                      <a:pPr marL="92075" marR="59182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b="1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Обеспечение</a:t>
                      </a:r>
                      <a:r>
                        <a:rPr sz="1400" b="1" spc="-8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электрической</a:t>
                      </a:r>
                      <a:r>
                        <a:rPr sz="1400" b="1" spc="-4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энергией, </a:t>
                      </a:r>
                      <a:r>
                        <a:rPr sz="1400" b="1" spc="-37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газом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и </a:t>
                      </a:r>
                      <a:r>
                        <a:rPr sz="1400" b="1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паром; кондиционирование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воздуха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T w="12700">
                      <a:solidFill>
                        <a:srgbClr val="7E7E7E"/>
                      </a:solidFill>
                      <a:prstDash val="soli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R="192405" algn="r">
                        <a:lnSpc>
                          <a:spcPct val="100000"/>
                        </a:lnSpc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6,8</a:t>
                      </a:r>
                      <a:r>
                        <a:rPr sz="2000" b="1" spc="-75" dirty="0" smtClean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2700">
                      <a:solidFill>
                        <a:srgbClr val="7E7E7E"/>
                      </a:solidFill>
                      <a:prstDash val="soli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5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Транспортировка</a:t>
                      </a:r>
                      <a:r>
                        <a:rPr sz="1400" b="1" spc="-5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spc="-1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хранение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R="122555" algn="r">
                        <a:lnSpc>
                          <a:spcPct val="100000"/>
                        </a:lnSpc>
                      </a:pPr>
                      <a:r>
                        <a:rPr lang="ru-RU" sz="2000" b="1" spc="0" dirty="0" smtClean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5,3</a:t>
                      </a:r>
                      <a:r>
                        <a:rPr sz="2000" b="1" spc="-75" dirty="0" smtClean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24" name="object 24"/>
          <p:cNvSpPr txBox="1"/>
          <p:nvPr/>
        </p:nvSpPr>
        <p:spPr>
          <a:xfrm>
            <a:off x="660908" y="1598752"/>
            <a:ext cx="137731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 err="1" smtClean="0">
                <a:solidFill>
                  <a:srgbClr val="C00000"/>
                </a:solidFill>
                <a:latin typeface="Arial"/>
                <a:cs typeface="Arial"/>
              </a:rPr>
              <a:t>мл</a:t>
            </a:r>
            <a:r>
              <a:rPr lang="ru-RU" sz="1600" b="1" spc="-15" dirty="0" err="1" smtClean="0">
                <a:solidFill>
                  <a:srgbClr val="C00000"/>
                </a:solidFill>
                <a:latin typeface="Arial"/>
                <a:cs typeface="Arial"/>
              </a:rPr>
              <a:t>рд</a:t>
            </a:r>
            <a:r>
              <a:rPr sz="1600" b="1" spc="-15" dirty="0" smtClean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r>
              <a:rPr sz="1600" b="1" spc="-4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C00000"/>
                </a:solidFill>
                <a:latin typeface="Arial"/>
                <a:cs typeface="Arial"/>
              </a:rPr>
              <a:t>рублей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65173" y="5178336"/>
            <a:ext cx="684212" cy="683907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11251" y="2783901"/>
            <a:ext cx="476875" cy="484952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748673" y="4412479"/>
            <a:ext cx="684212" cy="683907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828852" y="5765088"/>
            <a:ext cx="1218718" cy="3648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 err="1">
                <a:solidFill>
                  <a:srgbClr val="404040"/>
                </a:solidFill>
                <a:latin typeface="Microsoft Sans Serif"/>
                <a:cs typeface="Microsoft Sans Serif"/>
              </a:rPr>
              <a:t>Собственные</a:t>
            </a:r>
            <a:r>
              <a:rPr sz="1100" spc="-4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endParaRPr lang="ru-RU" sz="1100" spc="-45" dirty="0" smtClean="0">
              <a:solidFill>
                <a:srgbClr val="404040"/>
              </a:solidFill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 err="1" smtClean="0">
                <a:solidFill>
                  <a:srgbClr val="404040"/>
                </a:solidFill>
                <a:latin typeface="Microsoft Sans Serif"/>
                <a:cs typeface="Microsoft Sans Serif"/>
              </a:rPr>
              <a:t>средства</a:t>
            </a:r>
            <a:endParaRPr sz="1100" dirty="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09801" y="5691936"/>
            <a:ext cx="1219200" cy="71814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100" spc="-5" dirty="0" smtClean="0">
                <a:solidFill>
                  <a:srgbClr val="404040"/>
                </a:solidFill>
                <a:latin typeface="Microsoft Sans Serif"/>
                <a:cs typeface="Microsoft Sans Serif"/>
              </a:rPr>
              <a:t>Привлеченные</a:t>
            </a:r>
            <a:r>
              <a:rPr lang="ru-RU" sz="1100" spc="-45" dirty="0" smtClean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100" spc="-5" dirty="0" smtClean="0">
                <a:solidFill>
                  <a:srgbClr val="404040"/>
                </a:solidFill>
                <a:latin typeface="Microsoft Sans Serif"/>
                <a:cs typeface="Microsoft Sans Serif"/>
              </a:rPr>
              <a:t>средства</a:t>
            </a:r>
            <a:endParaRPr lang="ru-RU" sz="1100" dirty="0" smtClean="0">
              <a:latin typeface="Microsoft Sans Serif"/>
              <a:cs typeface="Microsoft Sans Serif"/>
            </a:endParaRPr>
          </a:p>
          <a:p>
            <a:pPr marL="201930">
              <a:lnSpc>
                <a:spcPct val="100000"/>
              </a:lnSpc>
              <a:spcBef>
                <a:spcPts val="745"/>
              </a:spcBef>
            </a:pPr>
            <a:r>
              <a:rPr lang="ru-RU" sz="1100" dirty="0" smtClean="0">
                <a:solidFill>
                  <a:srgbClr val="404040"/>
                </a:solidFill>
                <a:latin typeface="Microsoft Sans Serif"/>
                <a:cs typeface="Microsoft Sans Serif"/>
              </a:rPr>
              <a:t>                       </a:t>
            </a:r>
            <a:endParaRPr sz="1100" dirty="0">
              <a:latin typeface="Microsoft Sans Serif"/>
              <a:cs typeface="Microsoft Sans Serif"/>
            </a:endParaRPr>
          </a:p>
        </p:txBody>
      </p:sp>
      <p:graphicFrame>
        <p:nvGraphicFramePr>
          <p:cNvPr id="39" name="Диаграмма 38">
            <a:extLst>
              <a:ext uri="{FF2B5EF4-FFF2-40B4-BE49-F238E27FC236}">
                <a16:creationId xmlns:a16="http://schemas.microsoft.com/office/drawing/2014/main" xmlns="" id="{0A6E534A-CD64-864A-A0C6-5423240935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0269743"/>
              </p:ext>
            </p:extLst>
          </p:nvPr>
        </p:nvGraphicFramePr>
        <p:xfrm>
          <a:off x="597819" y="4038600"/>
          <a:ext cx="4297362" cy="16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3581400" y="5862243"/>
            <a:ext cx="189871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404040"/>
                </a:solidFill>
                <a:latin typeface="Microsoft Sans Serif"/>
                <a:cs typeface="Microsoft Sans Serif"/>
              </a:rPr>
              <a:t>в</a:t>
            </a:r>
            <a:r>
              <a:rPr lang="ru-RU" sz="900" spc="-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lang="ru-RU" sz="9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том </a:t>
            </a:r>
            <a:r>
              <a:rPr lang="ru-RU" sz="900" dirty="0">
                <a:solidFill>
                  <a:srgbClr val="404040"/>
                </a:solidFill>
                <a:latin typeface="Microsoft Sans Serif"/>
                <a:cs typeface="Microsoft Sans Serif"/>
              </a:rPr>
              <a:t>числе</a:t>
            </a:r>
            <a:r>
              <a:rPr lang="ru-RU" sz="900" spc="-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lang="ru-RU" sz="10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бюджетные</a:t>
            </a:r>
            <a:r>
              <a:rPr lang="ru-RU" sz="900" spc="-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lang="ru-RU" sz="900" dirty="0">
                <a:solidFill>
                  <a:srgbClr val="404040"/>
                </a:solidFill>
                <a:latin typeface="Microsoft Sans Serif"/>
                <a:cs typeface="Microsoft Sans Serif"/>
              </a:rPr>
              <a:t>средства</a:t>
            </a:r>
            <a:endParaRPr lang="ru-RU" sz="900" dirty="0"/>
          </a:p>
        </p:txBody>
      </p:sp>
      <p:pic>
        <p:nvPicPr>
          <p:cNvPr id="35" name="object 33"/>
          <p:cNvPicPr/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10093447" y="2034252"/>
            <a:ext cx="454682" cy="618048"/>
          </a:xfrm>
          <a:prstGeom prst="rect">
            <a:avLst/>
          </a:prstGeom>
          <a:scene3d>
            <a:camera prst="orthographicFront">
              <a:rot lat="0" lon="20999997" rev="0"/>
            </a:camera>
            <a:lightRig rig="threePt" dir="t"/>
          </a:scene3d>
        </p:spPr>
      </p:pic>
      <p:pic>
        <p:nvPicPr>
          <p:cNvPr id="37" name="object 35"/>
          <p:cNvPicPr/>
          <p:nvPr/>
        </p:nvPicPr>
        <p:blipFill>
          <a:blip r:embed="rId9" cstate="print"/>
          <a:stretch>
            <a:fillRect/>
          </a:stretch>
        </p:blipFill>
        <p:spPr>
          <a:xfrm rot="5400000">
            <a:off x="10102446" y="3602550"/>
            <a:ext cx="293788" cy="47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92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Владимиров Никита Андреевич</dc:creator>
  <cp:lastModifiedBy>Шагидаева Лариса Эмидиновна</cp:lastModifiedBy>
  <cp:revision>14</cp:revision>
  <cp:lastPrinted>2021-12-09T09:30:12Z</cp:lastPrinted>
  <dcterms:created xsi:type="dcterms:W3CDTF">2021-12-09T07:26:52Z</dcterms:created>
  <dcterms:modified xsi:type="dcterms:W3CDTF">2021-12-09T12:59:17Z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2021-12-07T00:00:00Z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2021-12-09T00:00:00Z</vt:filetime>
  </property>
</Properties>
</file>